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316" r:id="rId3"/>
    <p:sldId id="311" r:id="rId4"/>
    <p:sldId id="317" r:id="rId5"/>
    <p:sldId id="277" r:id="rId6"/>
    <p:sldId id="319" r:id="rId7"/>
    <p:sldId id="320" r:id="rId8"/>
    <p:sldId id="318" r:id="rId9"/>
  </p:sldIdLst>
  <p:sldSz cx="12192000" cy="6858000"/>
  <p:notesSz cx="7010400" cy="92964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8E5D"/>
    <a:srgbClr val="9D2449"/>
    <a:srgbClr val="621132"/>
    <a:srgbClr val="F1C1D0"/>
    <a:srgbClr val="D4C19C"/>
    <a:srgbClr val="ECAA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76" autoAdjust="0"/>
    <p:restoredTop sz="95885"/>
  </p:normalViewPr>
  <p:slideViewPr>
    <p:cSldViewPr snapToGrid="0" snapToObjects="1">
      <p:cViewPr varScale="1">
        <p:scale>
          <a:sx n="70" d="100"/>
          <a:sy n="70" d="100"/>
        </p:scale>
        <p:origin x="89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UARIO\Desktop\PLANEACI&#211;N\Gr&#225;fica%20Trimestral%20de%20Avance%20IMJUVE%201Tr25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UARIO\Desktop\PLANEACI&#211;N\Gr&#225;fica%20Trimestral%20de%20Avance%20IMJUVE%201Tr25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UARIO\Desktop\PLANEACI&#211;N\Gr&#225;fica%20Trimestral%20de%20Avance%20IMJUVE%201Tr25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UARIO\Desktop\PLANEACI&#211;N\Gr&#225;fica%20Trimestral%20de%20Avance%20IMJUVE%201Tr25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UARIO\Desktop\PLANEACI&#211;N\Gr&#225;fica%20Trimestral%20de%20Avance%20IMJUVE%201Tr25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s-MX"/>
              <a:t>META PLANEADA Y ALCANZADA A NIVEL PROPÓSITO </a:t>
            </a:r>
          </a:p>
          <a:p>
            <a:pPr>
              <a:defRPr/>
            </a:pPr>
            <a:r>
              <a:rPr lang="es-MX"/>
              <a:t>TERCER TRIMESTRE 2025</a:t>
            </a:r>
          </a:p>
          <a:p>
            <a:pPr>
              <a:defRPr/>
            </a:pPr>
            <a:r>
              <a:rPr lang="es-MX"/>
              <a:t>EN UNIDADES Y PORCENTAJE DE AVANCE</a:t>
            </a:r>
          </a:p>
        </c:rich>
      </c:tx>
      <c:layout>
        <c:manualLayout>
          <c:xMode val="edge"/>
          <c:yMode val="edge"/>
          <c:x val="0.12966614285886527"/>
          <c:y val="4.205051348186468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'Propósito 3TR25'!$B$4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62113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3TR25'!$C$3</c:f>
              <c:strCache>
                <c:ptCount val="1"/>
                <c:pt idx="0">
                  <c:v>Población Beneficiada</c:v>
                </c:pt>
              </c:strCache>
            </c:strRef>
          </c:cat>
          <c:val>
            <c:numRef>
              <c:f>'Propósito 3TR25'!$C$4</c:f>
              <c:numCache>
                <c:formatCode>General</c:formatCode>
                <c:ptCount val="1"/>
                <c:pt idx="0">
                  <c:v>4550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AAF-4E5A-A86E-8C34F5BB5CE6}"/>
            </c:ext>
          </c:extLst>
        </c:ser>
        <c:ser>
          <c:idx val="1"/>
          <c:order val="1"/>
          <c:tx>
            <c:strRef>
              <c:f>'Propósito 3TR25'!$B$5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9D2449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3TR25'!$C$3</c:f>
              <c:strCache>
                <c:ptCount val="1"/>
                <c:pt idx="0">
                  <c:v>Población Beneficiada</c:v>
                </c:pt>
              </c:strCache>
            </c:strRef>
          </c:cat>
          <c:val>
            <c:numRef>
              <c:f>'Propósito 3TR25'!$C$5</c:f>
              <c:numCache>
                <c:formatCode>General</c:formatCode>
                <c:ptCount val="1"/>
                <c:pt idx="0">
                  <c:v>5868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AAF-4E5A-A86E-8C34F5BB5CE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434222832"/>
        <c:axId val="-434216848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2.476857740819699E-2"/>
                  <c:y val="-4.18350148764707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AAAF-4E5A-A86E-8C34F5BB5CE6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3TR25'!$C$3</c:f>
              <c:strCache>
                <c:ptCount val="1"/>
                <c:pt idx="0">
                  <c:v>Población Beneficiada</c:v>
                </c:pt>
              </c:strCache>
            </c:strRef>
          </c:cat>
          <c:val>
            <c:numRef>
              <c:f>'Propósito 3TR25'!$C$6</c:f>
              <c:numCache>
                <c:formatCode>0.00%</c:formatCode>
                <c:ptCount val="1"/>
                <c:pt idx="0">
                  <c:v>1.2896703296703296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AAAF-4E5A-A86E-8C34F5BB5C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434221744"/>
        <c:axId val="-434215760"/>
      </c:lineChart>
      <c:catAx>
        <c:axId val="-4342228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434216848"/>
        <c:crosses val="autoZero"/>
        <c:auto val="1"/>
        <c:lblAlgn val="ctr"/>
        <c:lblOffset val="100"/>
        <c:noMultiLvlLbl val="0"/>
      </c:catAx>
      <c:valAx>
        <c:axId val="-434216848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434222832"/>
        <c:crosses val="autoZero"/>
        <c:crossBetween val="between"/>
      </c:valAx>
      <c:valAx>
        <c:axId val="-434215760"/>
        <c:scaling>
          <c:orientation val="minMax"/>
          <c:max val="1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434221744"/>
        <c:crosses val="max"/>
        <c:crossBetween val="between"/>
      </c:valAx>
      <c:catAx>
        <c:axId val="-43422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4342157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s-MX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s-MX"/>
              <a:t>META PLANEADA Y ALCANZADA A NIVEL COMPONENTE </a:t>
            </a:r>
          </a:p>
          <a:p>
            <a:pPr>
              <a:defRPr/>
            </a:pPr>
            <a:r>
              <a:rPr lang="es-MX"/>
              <a:t>TERCER TRIMESTRE 2025</a:t>
            </a:r>
          </a:p>
          <a:p>
            <a:pPr>
              <a:defRPr/>
            </a:pPr>
            <a:r>
              <a:rPr lang="es-MX"/>
              <a:t>EN UNIDADES Y PORCENTAJE DE AVANCE</a:t>
            </a:r>
          </a:p>
        </c:rich>
      </c:tx>
      <c:layout>
        <c:manualLayout>
          <c:xMode val="edge"/>
          <c:yMode val="edge"/>
          <c:x val="0.13013721387455376"/>
          <c:y val="4.173769723606925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>
        <c:manualLayout>
          <c:layoutTarget val="inner"/>
          <c:xMode val="edge"/>
          <c:yMode val="edge"/>
          <c:x val="0.12055723722297579"/>
          <c:y val="0.23915207777106076"/>
          <c:w val="0.72954283979167167"/>
          <c:h val="0.5555080816685653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'Componente 1 3T25'!$B$4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1 3T25'!$C$3</c:f>
              <c:strCache>
                <c:ptCount val="1"/>
                <c:pt idx="0">
                  <c:v>3.6.1.1.1 Bienestar juvenil impulsado con servicios integrales basados en derechos, incluyendo conferencias, brigadas de salud, talleres, foros y asesorías.</c:v>
                </c:pt>
              </c:strCache>
            </c:strRef>
          </c:cat>
          <c:val>
            <c:numRef>
              <c:f>'Componente 1 3T25'!$C$4</c:f>
              <c:numCache>
                <c:formatCode>General</c:formatCode>
                <c:ptCount val="1"/>
                <c:pt idx="0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ACE-4040-B4A1-F3D247221B73}"/>
            </c:ext>
          </c:extLst>
        </c:ser>
        <c:ser>
          <c:idx val="1"/>
          <c:order val="1"/>
          <c:tx>
            <c:strRef>
              <c:f>'Componente 1 3T25'!$B$5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2.6687203905998002E-3"/>
                  <c:y val="7.479345669149672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2AA1-452C-92BC-EDF8644B4E4E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1 3T25'!$C$3</c:f>
              <c:strCache>
                <c:ptCount val="1"/>
                <c:pt idx="0">
                  <c:v>3.6.1.1.1 Bienestar juvenil impulsado con servicios integrales basados en derechos, incluyendo conferencias, brigadas de salud, talleres, foros y asesorías.</c:v>
                </c:pt>
              </c:strCache>
            </c:strRef>
          </c:cat>
          <c:val>
            <c:numRef>
              <c:f>'Componente 1 3T25'!$C$5</c:f>
              <c:numCache>
                <c:formatCode>General</c:formatCode>
                <c:ptCount val="1"/>
                <c:pt idx="0">
                  <c:v>17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ACE-4040-B4A1-F3D247221B7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70457728"/>
        <c:axId val="-870456640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.11778874453263152"/>
                  <c:y val="1.126093736113691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25F5-43D4-9875-1BEB5E7155A5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1 3T25'!$C$3</c:f>
              <c:strCache>
                <c:ptCount val="1"/>
                <c:pt idx="0">
                  <c:v>3.6.1.1.1 Bienestar juvenil impulsado con servicios integrales basados en derechos, incluyendo conferencias, brigadas de salud, talleres, foros y asesorías.</c:v>
                </c:pt>
              </c:strCache>
            </c:strRef>
          </c:cat>
          <c:val>
            <c:numRef>
              <c:f>'Componente 1 3T25'!$C$6</c:f>
              <c:numCache>
                <c:formatCode>0.00%</c:formatCode>
                <c:ptCount val="1"/>
                <c:pt idx="0">
                  <c:v>1.3076923076923077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FACE-4040-B4A1-F3D247221B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60542464"/>
        <c:axId val="-870455008"/>
      </c:lineChart>
      <c:catAx>
        <c:axId val="-8704577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70456640"/>
        <c:crosses val="autoZero"/>
        <c:auto val="1"/>
        <c:lblAlgn val="ctr"/>
        <c:lblOffset val="100"/>
        <c:noMultiLvlLbl val="0"/>
      </c:catAx>
      <c:valAx>
        <c:axId val="-870456640"/>
        <c:scaling>
          <c:orientation val="minMax"/>
          <c:max val="7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70457728"/>
        <c:crosses val="autoZero"/>
        <c:crossBetween val="between"/>
        <c:majorUnit val="7"/>
        <c:minorUnit val="3"/>
      </c:valAx>
      <c:valAx>
        <c:axId val="-870455008"/>
        <c:scaling>
          <c:orientation val="minMax"/>
          <c:max val="1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60542464"/>
        <c:crosses val="max"/>
        <c:crossBetween val="between"/>
      </c:valAx>
      <c:catAx>
        <c:axId val="-86054246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70455008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8.7143998067167577E-2"/>
          <c:y val="0.92574492726832236"/>
          <c:w val="0.82571179876884482"/>
          <c:h val="6.002663630519997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s-MX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s-MX"/>
              <a:t>METAS PLANEADAS Y ALCANZADAS A NIVEL ACTIVIDAD </a:t>
            </a:r>
          </a:p>
          <a:p>
            <a:pPr>
              <a:defRPr/>
            </a:pPr>
            <a:r>
              <a:rPr lang="es-MX"/>
              <a:t>TERCER TRIMESTRE 2025</a:t>
            </a:r>
          </a:p>
          <a:p>
            <a:pPr>
              <a:defRPr/>
            </a:pPr>
            <a:r>
              <a:rPr lang="es-MX"/>
              <a:t>EN UNIDADES Y PORCENTAJE DE AVANCE</a:t>
            </a:r>
          </a:p>
        </c:rich>
      </c:tx>
      <c:layout>
        <c:manualLayout>
          <c:xMode val="edge"/>
          <c:yMode val="edge"/>
          <c:x val="0.17102422024157732"/>
          <c:y val="1.730854095608886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1 3T25'!$B$4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1 3T25'!$C$3:$E$3</c:f>
              <c:strCache>
                <c:ptCount val="3"/>
                <c:pt idx="0">
                  <c:v>Actividades que promuevan la igualdad, inclusión y no discriminación entre las juventudes.</c:v>
                </c:pt>
                <c:pt idx="1">
                  <c:v>Actividades para promover el bienestar juvenil y una vida digna.</c:v>
                </c:pt>
                <c:pt idx="2">
                  <c:v>Actividades que fomenten la cultura de paz y seguridad en las juventudes.</c:v>
                </c:pt>
              </c:strCache>
            </c:strRef>
          </c:cat>
          <c:val>
            <c:numRef>
              <c:f>'Actividades 1 3T25'!$C$4:$E$4</c:f>
              <c:numCache>
                <c:formatCode>General</c:formatCode>
                <c:ptCount val="3"/>
                <c:pt idx="0">
                  <c:v>3</c:v>
                </c:pt>
                <c:pt idx="1">
                  <c:v>5</c:v>
                </c:pt>
                <c:pt idx="2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68E-4CAD-9D52-1192AAC533FD}"/>
            </c:ext>
          </c:extLst>
        </c:ser>
        <c:ser>
          <c:idx val="1"/>
          <c:order val="1"/>
          <c:tx>
            <c:strRef>
              <c:f>'Actividades 1 3T25'!$B$5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2.4438235310268023E-17"/>
                  <c:y val="2.41910225455432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5BED-4645-8AF2-CC61EE8FFEFC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1 3T25'!$C$3:$E$3</c:f>
              <c:strCache>
                <c:ptCount val="3"/>
                <c:pt idx="0">
                  <c:v>Actividades que promuevan la igualdad, inclusión y no discriminación entre las juventudes.</c:v>
                </c:pt>
                <c:pt idx="1">
                  <c:v>Actividades para promover el bienestar juvenil y una vida digna.</c:v>
                </c:pt>
                <c:pt idx="2">
                  <c:v>Actividades que fomenten la cultura de paz y seguridad en las juventudes.</c:v>
                </c:pt>
              </c:strCache>
            </c:strRef>
          </c:cat>
          <c:val>
            <c:numRef>
              <c:f>'Actividades 1 3T25'!$C$5:$E$5</c:f>
              <c:numCache>
                <c:formatCode>General</c:formatCode>
                <c:ptCount val="3"/>
                <c:pt idx="0">
                  <c:v>3</c:v>
                </c:pt>
                <c:pt idx="1">
                  <c:v>5</c:v>
                </c:pt>
                <c:pt idx="2">
                  <c:v>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68E-4CAD-9D52-1192AAC533F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388163152"/>
        <c:axId val="-388166416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FF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2.9326221147417265E-2"/>
                  <c:y val="-8.13525856502337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5BED-4645-8AF2-CC61EE8FFEFC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6.6699323075419037E-2"/>
                  <c:y val="-0.1518543136434677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7661-41E8-8894-64693F62CADF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6.8728738752071777E-2"/>
                  <c:y val="-5.49903576053554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2712-4A80-8480-25181D782171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1 3T25'!$C$3:$E$3</c:f>
              <c:strCache>
                <c:ptCount val="3"/>
                <c:pt idx="0">
                  <c:v>Actividades que promuevan la igualdad, inclusión y no discriminación entre las juventudes.</c:v>
                </c:pt>
                <c:pt idx="1">
                  <c:v>Actividades para promover el bienestar juvenil y una vida digna.</c:v>
                </c:pt>
                <c:pt idx="2">
                  <c:v>Actividades que fomenten la cultura de paz y seguridad en las juventudes.</c:v>
                </c:pt>
              </c:strCache>
            </c:strRef>
          </c:cat>
          <c:val>
            <c:numRef>
              <c:f>'Actividades 1 3T25'!$C$6:$E$6</c:f>
              <c:numCache>
                <c:formatCode>0.00%</c:formatCode>
                <c:ptCount val="3"/>
                <c:pt idx="0">
                  <c:v>1</c:v>
                </c:pt>
                <c:pt idx="1">
                  <c:v>1</c:v>
                </c:pt>
                <c:pt idx="2">
                  <c:v>1.8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168E-4CAD-9D52-1192AAC533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388165328"/>
        <c:axId val="-388164240"/>
      </c:lineChart>
      <c:catAx>
        <c:axId val="-3881631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388166416"/>
        <c:crosses val="autoZero"/>
        <c:auto val="1"/>
        <c:lblAlgn val="ctr"/>
        <c:lblOffset val="100"/>
        <c:noMultiLvlLbl val="0"/>
      </c:catAx>
      <c:valAx>
        <c:axId val="-388166416"/>
        <c:scaling>
          <c:orientation val="minMax"/>
          <c:max val="6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388163152"/>
        <c:crosses val="autoZero"/>
        <c:crossBetween val="between"/>
      </c:valAx>
      <c:valAx>
        <c:axId val="-388164240"/>
        <c:scaling>
          <c:orientation val="minMax"/>
          <c:max val="8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388165328"/>
        <c:crosses val="max"/>
        <c:crossBetween val="between"/>
      </c:valAx>
      <c:catAx>
        <c:axId val="-38816532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38816424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s-MX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META PLANEADA Y ALCANZADA A NIVEL COMPONENTE </a:t>
            </a:r>
          </a:p>
          <a:p>
            <a:pPr>
              <a:defRPr b="1"/>
            </a:pPr>
            <a:r>
              <a:rPr lang="es-MX" b="1"/>
              <a:t>TERCER TRIMESTRE 2025</a:t>
            </a:r>
          </a:p>
          <a:p>
            <a:pPr>
              <a:defRPr b="1"/>
            </a:pPr>
            <a:r>
              <a:rPr lang="es-MX" b="1"/>
              <a:t>EN UNIDADES Y PORCENTAJE DE AVANCE</a:t>
            </a:r>
          </a:p>
        </c:rich>
      </c:tx>
      <c:layout>
        <c:manualLayout>
          <c:xMode val="edge"/>
          <c:yMode val="edge"/>
          <c:x val="0.15821565479505911"/>
          <c:y val="9.7557980161047265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2 3T25'!$B$4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2 3T25'!$C$3</c:f>
              <c:strCache>
                <c:ptCount val="1"/>
                <c:pt idx="0">
                  <c:v>Actividades que fomenten el desarrollo académico, el trabajo digno, el emprendimiento y entornos sostenibles para las juventudes</c:v>
                </c:pt>
              </c:strCache>
            </c:strRef>
          </c:cat>
          <c:val>
            <c:numRef>
              <c:f>'Componente 2 3T25'!$C$4</c:f>
              <c:numCache>
                <c:formatCode>General</c:formatCode>
                <c:ptCount val="1"/>
                <c:pt idx="0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882-4117-AF00-9F3B65C9095D}"/>
            </c:ext>
          </c:extLst>
        </c:ser>
        <c:ser>
          <c:idx val="1"/>
          <c:order val="1"/>
          <c:tx>
            <c:strRef>
              <c:f>'Componente 2 3T25'!$B$5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2 3T25'!$C$3</c:f>
              <c:strCache>
                <c:ptCount val="1"/>
                <c:pt idx="0">
                  <c:v>Actividades que fomenten el desarrollo académico, el trabajo digno, el emprendimiento y entornos sostenibles para las juventudes</c:v>
                </c:pt>
              </c:strCache>
            </c:strRef>
          </c:cat>
          <c:val>
            <c:numRef>
              <c:f>'Componente 2 3T25'!$C$5</c:f>
              <c:numCache>
                <c:formatCode>General</c:formatCode>
                <c:ptCount val="1"/>
                <c:pt idx="0">
                  <c:v>21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882-4117-AF00-9F3B65C9095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388164784"/>
        <c:axId val="-388163696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5.7915176527773428E-2"/>
                  <c:y val="2.2376839689771371E-2"/>
                </c:manualLayout>
              </c:layout>
              <c:spPr>
                <a:noFill/>
                <a:ln>
                  <a:solidFill>
                    <a:schemeClr val="accent3"/>
                  </a:solidFill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MX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noFill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2 3T25'!$C$3</c:f>
              <c:strCache>
                <c:ptCount val="1"/>
                <c:pt idx="0">
                  <c:v>Actividades que fomenten el desarrollo académico, el trabajo digno, el emprendimiento y entornos sostenibles para las juventudes</c:v>
                </c:pt>
              </c:strCache>
            </c:strRef>
          </c:cat>
          <c:val>
            <c:numRef>
              <c:f>'Componente 2 3T25'!$C$6</c:f>
              <c:numCache>
                <c:formatCode>0.00%</c:formatCode>
                <c:ptCount val="1"/>
                <c:pt idx="0">
                  <c:v>1.6153846153846154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3882-4117-AF00-9F3B65C909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388162064"/>
        <c:axId val="-388162608"/>
      </c:lineChart>
      <c:catAx>
        <c:axId val="-3881647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388163696"/>
        <c:crosses val="autoZero"/>
        <c:auto val="1"/>
        <c:lblAlgn val="ctr"/>
        <c:lblOffset val="100"/>
        <c:noMultiLvlLbl val="0"/>
      </c:catAx>
      <c:valAx>
        <c:axId val="-388163696"/>
        <c:scaling>
          <c:orientation val="minMax"/>
          <c:max val="23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388164784"/>
        <c:crosses val="autoZero"/>
        <c:crossBetween val="between"/>
        <c:majorUnit val="3"/>
      </c:valAx>
      <c:valAx>
        <c:axId val="-388162608"/>
        <c:scaling>
          <c:orientation val="minMax"/>
          <c:max val="1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388162064"/>
        <c:crosses val="max"/>
        <c:crossBetween val="between"/>
      </c:valAx>
      <c:catAx>
        <c:axId val="-38816206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388162608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s-MX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METAS PLANEADAS Y ALCANZADAS A NIVEL ACTIVIDAD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TERCER TRIMESTRE 2025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12362808568393363"/>
          <c:y val="1.992753907445210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3T25'!$B$4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3T25'!$C$3:$E$3</c:f>
              <c:strCache>
                <c:ptCount val="3"/>
                <c:pt idx="0">
                  <c:v>Actividades que fomenten la educación, el emprendimiento y el trabajo digno para las juventudes.</c:v>
                </c:pt>
                <c:pt idx="1">
                  <c:v> Actividades que fomenten la participación ciudadana y la formulación de políticas públicas en las juventudes.</c:v>
                </c:pt>
                <c:pt idx="2">
                  <c:v>Actividades que fomenten la sostenibilidad, la dignidad y la adecuación de los entornos.</c:v>
                </c:pt>
              </c:strCache>
            </c:strRef>
          </c:cat>
          <c:val>
            <c:numRef>
              <c:f>'Actividades 3T25'!$C$4:$E$4</c:f>
              <c:numCache>
                <c:formatCode>General</c:formatCode>
                <c:ptCount val="3"/>
                <c:pt idx="0">
                  <c:v>6</c:v>
                </c:pt>
                <c:pt idx="1">
                  <c:v>4</c:v>
                </c:pt>
                <c:pt idx="2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332-470E-A829-F72B603A4B51}"/>
            </c:ext>
          </c:extLst>
        </c:ser>
        <c:ser>
          <c:idx val="1"/>
          <c:order val="1"/>
          <c:tx>
            <c:strRef>
              <c:f>'Actividades 3T25'!$B$5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3T25'!$C$3:$E$3</c:f>
              <c:strCache>
                <c:ptCount val="3"/>
                <c:pt idx="0">
                  <c:v>Actividades que fomenten la educación, el emprendimiento y el trabajo digno para las juventudes.</c:v>
                </c:pt>
                <c:pt idx="1">
                  <c:v> Actividades que fomenten la participación ciudadana y la formulación de políticas públicas en las juventudes.</c:v>
                </c:pt>
                <c:pt idx="2">
                  <c:v>Actividades que fomenten la sostenibilidad, la dignidad y la adecuación de los entornos.</c:v>
                </c:pt>
              </c:strCache>
            </c:strRef>
          </c:cat>
          <c:val>
            <c:numRef>
              <c:f>'Actividades 3T25'!$C$5:$E$5</c:f>
              <c:numCache>
                <c:formatCode>General</c:formatCode>
                <c:ptCount val="3"/>
                <c:pt idx="0">
                  <c:v>6</c:v>
                </c:pt>
                <c:pt idx="1">
                  <c:v>11</c:v>
                </c:pt>
                <c:pt idx="2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332-470E-A829-F72B603A4B5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385870224"/>
        <c:axId val="-385879472"/>
      </c:barChart>
      <c:lineChart>
        <c:grouping val="standard"/>
        <c:varyColors val="0"/>
        <c:ser>
          <c:idx val="2"/>
          <c:order val="2"/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6.2081123000261723E-2"/>
                  <c:y val="-0.2039968539176479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7.7601403750327064E-2"/>
                  <c:y val="-5.27578070476675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9.4845064481010424E-17"/>
                  <c:y val="-8.79296784127794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3T25'!$C$3:$E$3</c:f>
              <c:strCache>
                <c:ptCount val="3"/>
                <c:pt idx="0">
                  <c:v>Actividades que fomenten la educación, el emprendimiento y el trabajo digno para las juventudes.</c:v>
                </c:pt>
                <c:pt idx="1">
                  <c:v> Actividades que fomenten la participación ciudadana y la formulación de políticas públicas en las juventudes.</c:v>
                </c:pt>
                <c:pt idx="2">
                  <c:v>Actividades que fomenten la sostenibilidad, la dignidad y la adecuación de los entornos.</c:v>
                </c:pt>
              </c:strCache>
            </c:strRef>
          </c:cat>
          <c:val>
            <c:numRef>
              <c:f>'Actividades 3T25'!$C$6:$E$6</c:f>
              <c:numCache>
                <c:formatCode>0.00%</c:formatCode>
                <c:ptCount val="3"/>
                <c:pt idx="0">
                  <c:v>1</c:v>
                </c:pt>
                <c:pt idx="1">
                  <c:v>2.75</c:v>
                </c:pt>
                <c:pt idx="2">
                  <c:v>1.3333333333333333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D332-470E-A829-F72B603A4B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385882192"/>
        <c:axId val="-385873488"/>
      </c:lineChart>
      <c:catAx>
        <c:axId val="-3858702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385879472"/>
        <c:crosses val="autoZero"/>
        <c:auto val="1"/>
        <c:lblAlgn val="ctr"/>
        <c:lblOffset val="100"/>
        <c:noMultiLvlLbl val="0"/>
      </c:catAx>
      <c:valAx>
        <c:axId val="-3858794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385870224"/>
        <c:crosses val="autoZero"/>
        <c:crossBetween val="between"/>
      </c:valAx>
      <c:valAx>
        <c:axId val="-385873488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385882192"/>
        <c:crosses val="max"/>
        <c:crossBetween val="between"/>
      </c:valAx>
      <c:catAx>
        <c:axId val="-385882192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385873488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8604" cy="46534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970160" y="1"/>
            <a:ext cx="3038604" cy="46534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89B710-56FD-4C9F-9C64-6BCE84A94A65}" type="datetimeFigureOut">
              <a:rPr lang="es-MX" smtClean="0"/>
              <a:t>31/10/2025</a:t>
            </a:fld>
            <a:endParaRPr lang="es-MX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831060"/>
            <a:ext cx="3038604" cy="46534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970160" y="8831060"/>
            <a:ext cx="3038604" cy="46534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5EB520-B90B-4198-A4AF-BB3B4A9ABA2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284308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0939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40E345E5-69E5-46CA-B395-52A6421A2A3D}" type="datetimeFigureOut">
              <a:rPr lang="en-US" smtClean="0"/>
              <a:t>10/31/2025</a:t>
            </a:fld>
            <a:endParaRPr lang="en-U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72125" cy="3133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1041" y="4473893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1" y="8829968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0939" y="8829968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CF85A3B2-6601-44E5-AE42-D842DC1A672C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204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7372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4907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3820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5736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2245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F14B6457-97E7-414B-9DDF-F351C914E9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9BB76DE1-0A04-0D4A-AAC4-B1EF5D2E6D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="" xmlns:a16="http://schemas.microsoft.com/office/drawing/2014/main" id="{AC4791CD-CA7A-5A46-A023-9CB0C3814E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31/10/2025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="" xmlns:a16="http://schemas.microsoft.com/office/drawing/2014/main" id="{343C7484-024B-4746-85C0-0C4B76698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="" xmlns:a16="http://schemas.microsoft.com/office/drawing/2014/main" id="{4C85D070-424F-CC4B-BA10-E02C744CC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93973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D4EFBC21-16D8-BE49-B0D4-BCFA867593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="" xmlns:a16="http://schemas.microsoft.com/office/drawing/2014/main" id="{A4321B81-1BB8-8E4B-8FDC-08571E6462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="" xmlns:a16="http://schemas.microsoft.com/office/drawing/2014/main" id="{C922D281-A4E4-2944-ADA2-82CFA66DC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31/10/2025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="" xmlns:a16="http://schemas.microsoft.com/office/drawing/2014/main" id="{692F3B37-0916-3542-A4A0-2BD5F334A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="" xmlns:a16="http://schemas.microsoft.com/office/drawing/2014/main" id="{0BA2205C-C199-5E49-B4A5-7BA8062C1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79214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="" xmlns:a16="http://schemas.microsoft.com/office/drawing/2014/main" id="{CF80E750-39C1-DF43-8259-6260E36B8D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="" xmlns:a16="http://schemas.microsoft.com/office/drawing/2014/main" id="{98D799E0-5A90-2D47-AD40-D69014B2AE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="" xmlns:a16="http://schemas.microsoft.com/office/drawing/2014/main" id="{A9D79760-9DAB-EE4E-B913-CCB3D3E19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31/10/2025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="" xmlns:a16="http://schemas.microsoft.com/office/drawing/2014/main" id="{7F32F2D8-463B-1D48-9B45-94804A7C5F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="" xmlns:a16="http://schemas.microsoft.com/office/drawing/2014/main" id="{88610823-C2FD-1646-A13E-BC35FE5C5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700242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FFF7B8E9-ACCF-DE40-A42D-411CC6C2CC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="" xmlns:a16="http://schemas.microsoft.com/office/drawing/2014/main" id="{50AF23D8-4817-F341-BD0D-AD2483116E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="" xmlns:a16="http://schemas.microsoft.com/office/drawing/2014/main" id="{FC42EE89-7F71-9343-9B4A-4CCC03CB1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31/10/2025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="" xmlns:a16="http://schemas.microsoft.com/office/drawing/2014/main" id="{15B16D72-F859-0840-A8D7-DA762D6CE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="" xmlns:a16="http://schemas.microsoft.com/office/drawing/2014/main" id="{9CA86A1E-7B22-B74C-8070-CF30F6604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626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7BB9C628-9B10-184A-BF90-18FD6F7B4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6C2212D1-AAC1-5A45-B5D9-938CF93823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="" xmlns:a16="http://schemas.microsoft.com/office/drawing/2014/main" id="{31EEFD7F-B503-CF46-AAB6-87ECD52C44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31/10/2025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="" xmlns:a16="http://schemas.microsoft.com/office/drawing/2014/main" id="{8F441AD8-1AE7-8B41-91AF-AA44AEDBF6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="" xmlns:a16="http://schemas.microsoft.com/office/drawing/2014/main" id="{8CB71F90-59AB-4444-A018-A274A3E0A8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506226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02AC2119-27FB-9E4E-B5BF-C07D60A2F8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="" xmlns:a16="http://schemas.microsoft.com/office/drawing/2014/main" id="{EAE2BA35-CA44-4143-9D52-3B0670DF95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contenido 3">
            <a:extLst>
              <a:ext uri="{FF2B5EF4-FFF2-40B4-BE49-F238E27FC236}">
                <a16:creationId xmlns="" xmlns:a16="http://schemas.microsoft.com/office/drawing/2014/main" id="{963DD19E-9D30-4244-BBD3-0E837A055D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5" name="Marcador de fecha 4">
            <a:extLst>
              <a:ext uri="{FF2B5EF4-FFF2-40B4-BE49-F238E27FC236}">
                <a16:creationId xmlns="" xmlns:a16="http://schemas.microsoft.com/office/drawing/2014/main" id="{F678B5C8-C21B-EB4A-88ED-56F534C08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31/10/2025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="" xmlns:a16="http://schemas.microsoft.com/office/drawing/2014/main" id="{EA2E11DB-6CEC-D94B-AF53-E1F782865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="" xmlns:a16="http://schemas.microsoft.com/office/drawing/2014/main" id="{1039FF7D-B361-9A48-A5CA-852F925A9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458213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088F61B8-1510-8D49-944E-80BD7A0A0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C024911C-54FD-8C48-8BFC-DAADFA7499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="" xmlns:a16="http://schemas.microsoft.com/office/drawing/2014/main" id="{3229F621-9CD7-DC45-9D28-6AE199E379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5" name="Marcador de texto 4">
            <a:extLst>
              <a:ext uri="{FF2B5EF4-FFF2-40B4-BE49-F238E27FC236}">
                <a16:creationId xmlns="" xmlns:a16="http://schemas.microsoft.com/office/drawing/2014/main" id="{8D714FEE-1909-5E48-91CF-A21B02204D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="" xmlns:a16="http://schemas.microsoft.com/office/drawing/2014/main" id="{42E05B77-07EF-DD40-BDA8-27CE8530FD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7" name="Marcador de fecha 6">
            <a:extLst>
              <a:ext uri="{FF2B5EF4-FFF2-40B4-BE49-F238E27FC236}">
                <a16:creationId xmlns="" xmlns:a16="http://schemas.microsoft.com/office/drawing/2014/main" id="{711822A6-C32F-A042-A924-46F961F50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31/10/2025</a:t>
            </a:fld>
            <a:endParaRPr lang="es-ES_tradnl"/>
          </a:p>
        </p:txBody>
      </p:sp>
      <p:sp>
        <p:nvSpPr>
          <p:cNvPr id="8" name="Marcador de pie de página 7">
            <a:extLst>
              <a:ext uri="{FF2B5EF4-FFF2-40B4-BE49-F238E27FC236}">
                <a16:creationId xmlns="" xmlns:a16="http://schemas.microsoft.com/office/drawing/2014/main" id="{90A22F9E-4514-A94E-B6C3-85A0EC5DE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="" xmlns:a16="http://schemas.microsoft.com/office/drawing/2014/main" id="{32C40D86-05B5-D742-ADF3-FC3495B3F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100850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9B9C358-8BD9-A344-8B1F-1221E620EB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fecha 2">
            <a:extLst>
              <a:ext uri="{FF2B5EF4-FFF2-40B4-BE49-F238E27FC236}">
                <a16:creationId xmlns="" xmlns:a16="http://schemas.microsoft.com/office/drawing/2014/main" id="{3E0BA330-F8F8-F245-940E-473577E738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31/10/2025</a:t>
            </a:fld>
            <a:endParaRPr lang="es-ES_tradnl"/>
          </a:p>
        </p:txBody>
      </p:sp>
      <p:sp>
        <p:nvSpPr>
          <p:cNvPr id="4" name="Marcador de pie de página 3">
            <a:extLst>
              <a:ext uri="{FF2B5EF4-FFF2-40B4-BE49-F238E27FC236}">
                <a16:creationId xmlns="" xmlns:a16="http://schemas.microsoft.com/office/drawing/2014/main" id="{927DC52B-72AC-1C42-92B4-3B59FDE7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="" xmlns:a16="http://schemas.microsoft.com/office/drawing/2014/main" id="{B8C35862-B345-2444-85EC-9CBBC8C1B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17987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="" xmlns:a16="http://schemas.microsoft.com/office/drawing/2014/main" id="{35176637-01DD-5F41-BC28-36B81411D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31/10/2025</a:t>
            </a:fld>
            <a:endParaRPr lang="es-ES_tradnl"/>
          </a:p>
        </p:txBody>
      </p:sp>
      <p:sp>
        <p:nvSpPr>
          <p:cNvPr id="3" name="Marcador de pie de página 2">
            <a:extLst>
              <a:ext uri="{FF2B5EF4-FFF2-40B4-BE49-F238E27FC236}">
                <a16:creationId xmlns="" xmlns:a16="http://schemas.microsoft.com/office/drawing/2014/main" id="{52F34602-5039-0247-8615-72F1A1A06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="" xmlns:a16="http://schemas.microsoft.com/office/drawing/2014/main" id="{89413057-F7D0-6344-A2E9-15A59EB12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632683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5D3F3766-B4F1-A243-82E1-33E9FFDADD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="" xmlns:a16="http://schemas.microsoft.com/office/drawing/2014/main" id="{1455258C-4D20-504B-907D-0579E54A16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DD630014-8F63-5240-8880-4050E10284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="" xmlns:a16="http://schemas.microsoft.com/office/drawing/2014/main" id="{78E78B4A-DA56-D14F-A5CD-E2CF4083A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31/10/2025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="" xmlns:a16="http://schemas.microsoft.com/office/drawing/2014/main" id="{B810CB0D-135B-D14D-BE44-2200DD72E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="" xmlns:a16="http://schemas.microsoft.com/office/drawing/2014/main" id="{443A78BF-33D8-D34E-9568-F94CDCAAB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893428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A513F14F-80CB-CF4A-9AA5-FA760D38D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="" xmlns:a16="http://schemas.microsoft.com/office/drawing/2014/main" id="{C806937E-0175-C946-9717-BB41ED62EC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B668A21C-4975-5544-9675-CC0DB3EC85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="" xmlns:a16="http://schemas.microsoft.com/office/drawing/2014/main" id="{C1A18AD6-0A33-5145-96CA-684911556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31/10/2025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="" xmlns:a16="http://schemas.microsoft.com/office/drawing/2014/main" id="{88E64733-ADBF-B94F-A858-886186875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="" xmlns:a16="http://schemas.microsoft.com/office/drawing/2014/main" id="{4D52B227-78C6-9E49-920F-03A65D440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002479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="" xmlns:a16="http://schemas.microsoft.com/office/drawing/2014/main" id="{E9CA23C3-FA5F-2446-A92B-9C10A5421F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5260BC84-BB76-E842-B1E5-25D870CBE1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="" xmlns:a16="http://schemas.microsoft.com/office/drawing/2014/main" id="{89C34074-78C5-4048-88CA-EBDF41FB7E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E7FA57-C585-244B-8F83-9BDCE76C2BCF}" type="datetimeFigureOut">
              <a:rPr lang="es-ES_tradnl" smtClean="0"/>
              <a:t>31/10/2025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="" xmlns:a16="http://schemas.microsoft.com/office/drawing/2014/main" id="{2AF080F6-92E7-4545-9012-1F02D5BECF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="" xmlns:a16="http://schemas.microsoft.com/office/drawing/2014/main" id="{850EE611-63F7-434A-B371-B1A7844285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244225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CuadroTexto 32">
            <a:extLst>
              <a:ext uri="{FF2B5EF4-FFF2-40B4-BE49-F238E27FC236}">
                <a16:creationId xmlns="" xmlns:a16="http://schemas.microsoft.com/office/drawing/2014/main" id="{98FA050F-DA14-5D47-860C-2B06FB8C55EA}"/>
              </a:ext>
            </a:extLst>
          </p:cNvPr>
          <p:cNvSpPr txBox="1"/>
          <p:nvPr/>
        </p:nvSpPr>
        <p:spPr>
          <a:xfrm>
            <a:off x="1792445" y="2486003"/>
            <a:ext cx="90329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200" dirty="0">
                <a:latin typeface="Arial Black" panose="020B0604020202020204" pitchFamily="34" charset="0"/>
                <a:cs typeface="Arial Black" panose="020B0604020202020204" pitchFamily="34" charset="0"/>
              </a:rPr>
              <a:t>SUBCOMITÉ SECTORIAL DEL EJE </a:t>
            </a:r>
            <a:r>
              <a:rPr lang="es-MX" sz="2200" dirty="0" smtClean="0">
                <a:latin typeface="Arial Black" panose="020B0604020202020204" pitchFamily="34" charset="0"/>
                <a:cs typeface="Arial Black" panose="020B0604020202020204" pitchFamily="34" charset="0"/>
              </a:rPr>
              <a:t>3 TODOS POR </a:t>
            </a:r>
            <a:r>
              <a:rPr lang="es-MX" sz="2200" dirty="0">
                <a:latin typeface="Arial Black" panose="020B0604020202020204" pitchFamily="34" charset="0"/>
                <a:cs typeface="Arial Black" panose="020B0604020202020204" pitchFamily="34" charset="0"/>
              </a:rPr>
              <a:t>LA PAZ</a:t>
            </a:r>
          </a:p>
          <a:p>
            <a:pPr algn="ctr"/>
            <a:r>
              <a:rPr lang="es-MX" sz="2000" b="1" dirty="0" smtClean="0">
                <a:latin typeface="Arial Black" panose="020B0604020202020204" pitchFamily="34" charset="0"/>
                <a:cs typeface="Arial Black" panose="020B0604020202020204" pitchFamily="34" charset="0"/>
              </a:rPr>
              <a:t>TERCERA SESIÓN </a:t>
            </a:r>
            <a:r>
              <a:rPr lang="es-MX" sz="2000" b="1" dirty="0">
                <a:latin typeface="Arial Black" panose="020B0604020202020204" pitchFamily="34" charset="0"/>
                <a:cs typeface="Arial Black" panose="020B0604020202020204" pitchFamily="34" charset="0"/>
              </a:rPr>
              <a:t>ORDINARIA </a:t>
            </a:r>
            <a:r>
              <a:rPr lang="es-MX" sz="2000" b="1" dirty="0" smtClean="0">
                <a:latin typeface="Arial Black" panose="020B0604020202020204" pitchFamily="34" charset="0"/>
                <a:cs typeface="Arial Black" panose="020B0604020202020204" pitchFamily="34" charset="0"/>
              </a:rPr>
              <a:t>2025</a:t>
            </a:r>
            <a:endParaRPr lang="es-MX" sz="2000" b="1"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36" name="CuadroTexto 35">
            <a:extLst>
              <a:ext uri="{FF2B5EF4-FFF2-40B4-BE49-F238E27FC236}">
                <a16:creationId xmlns="" xmlns:a16="http://schemas.microsoft.com/office/drawing/2014/main" id="{6D1D4BCC-2746-A64A-8759-D332562A7905}"/>
              </a:ext>
            </a:extLst>
          </p:cNvPr>
          <p:cNvSpPr txBox="1"/>
          <p:nvPr/>
        </p:nvSpPr>
        <p:spPr>
          <a:xfrm>
            <a:off x="1515422" y="3480829"/>
            <a:ext cx="970352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b="1" dirty="0"/>
              <a:t>3.6 PROGRAMA DE DESARROLLO INTEGRAL DE LAS </a:t>
            </a:r>
            <a:r>
              <a:rPr lang="es-MX" sz="2800" b="1" dirty="0" smtClean="0"/>
              <a:t>JUVENTUDES</a:t>
            </a:r>
          </a:p>
          <a:p>
            <a:pPr algn="ctr"/>
            <a:endParaRPr lang="es-MX" sz="2800" b="1" dirty="0"/>
          </a:p>
          <a:p>
            <a:pPr algn="ctr"/>
            <a:r>
              <a:rPr lang="es-MX" sz="2200" b="1" dirty="0" smtClean="0"/>
              <a:t>INFORME</a:t>
            </a:r>
            <a:r>
              <a:rPr lang="es-MX" sz="2200" dirty="0" smtClean="0"/>
              <a:t> </a:t>
            </a:r>
            <a:r>
              <a:rPr lang="es-MX" sz="2200" b="1" dirty="0"/>
              <a:t>DE AVANCE EN CUMPLIMIENTO DE METAS</a:t>
            </a:r>
          </a:p>
          <a:p>
            <a:pPr algn="ctr"/>
            <a:r>
              <a:rPr lang="es-MX" sz="2000" b="1" dirty="0"/>
              <a:t>UNIDAD RESPONSABLE: INSTITUTO MUNICIPAL DE LA JUVENTUD</a:t>
            </a:r>
          </a:p>
        </p:txBody>
      </p:sp>
      <p:sp>
        <p:nvSpPr>
          <p:cNvPr id="37" name="CuadroTexto 36">
            <a:extLst>
              <a:ext uri="{FF2B5EF4-FFF2-40B4-BE49-F238E27FC236}">
                <a16:creationId xmlns="" xmlns:a16="http://schemas.microsoft.com/office/drawing/2014/main" id="{CC8BD34C-42EC-6345-9E2C-A04D5779E038}"/>
              </a:ext>
            </a:extLst>
          </p:cNvPr>
          <p:cNvSpPr txBox="1"/>
          <p:nvPr/>
        </p:nvSpPr>
        <p:spPr>
          <a:xfrm>
            <a:off x="1279344" y="6202460"/>
            <a:ext cx="1604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OCTUBRE 2025</a:t>
            </a:r>
            <a:endParaRPr lang="es-MX" dirty="0"/>
          </a:p>
        </p:txBody>
      </p:sp>
      <p:sp>
        <p:nvSpPr>
          <p:cNvPr id="38" name="CuadroTexto 37">
            <a:extLst>
              <a:ext uri="{FF2B5EF4-FFF2-40B4-BE49-F238E27FC236}">
                <a16:creationId xmlns="" xmlns:a16="http://schemas.microsoft.com/office/drawing/2014/main" id="{B45AFDFF-1686-7540-83FE-C2B0E37717C2}"/>
              </a:ext>
            </a:extLst>
          </p:cNvPr>
          <p:cNvSpPr txBox="1"/>
          <p:nvPr/>
        </p:nvSpPr>
        <p:spPr>
          <a:xfrm>
            <a:off x="876439" y="5833128"/>
            <a:ext cx="22765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/>
              <a:t>Cancún, Quintana Roo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7423" y="197890"/>
            <a:ext cx="988105" cy="1537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5189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="" xmlns:a16="http://schemas.microsoft.com/office/drawing/2014/main" id="{E9188C30-821C-8ED7-8D5E-71FE5D575173}"/>
              </a:ext>
            </a:extLst>
          </p:cNvPr>
          <p:cNvSpPr txBox="1"/>
          <p:nvPr/>
        </p:nvSpPr>
        <p:spPr>
          <a:xfrm>
            <a:off x="2011687" y="432638"/>
            <a:ext cx="7571161" cy="66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¿QUÉ HACE EL PROGRAMA DE </a:t>
            </a:r>
            <a:r>
              <a:rPr lang="es-ES" b="1" dirty="0">
                <a:solidFill>
                  <a:prstClr val="black"/>
                </a:solidFill>
                <a:latin typeface="+mj-lt"/>
              </a:rPr>
              <a:t>DESARROLLO </a:t>
            </a:r>
            <a:r>
              <a:rPr lang="es-ES" b="1" dirty="0" smtClean="0">
                <a:solidFill>
                  <a:prstClr val="black"/>
                </a:solidFill>
                <a:latin typeface="+mj-lt"/>
              </a:rPr>
              <a:t>INTEGRAL DE LAS JUVENTUDES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? </a:t>
            </a:r>
            <a:endParaRPr kumimoji="0" lang="es-ES" sz="18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</a:rPr>
              <a:t>NIVEL PROPÓSITO</a:t>
            </a:r>
            <a:r>
              <a:rPr kumimoji="0" lang="es-E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 </a:t>
            </a:r>
            <a:endParaRPr kumimoji="0" lang="es-E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="" xmlns:a16="http://schemas.microsoft.com/office/drawing/2014/main" id="{CE5B76DA-97E2-86A8-0EC1-6997E22A0DCC}"/>
              </a:ext>
            </a:extLst>
          </p:cNvPr>
          <p:cNvSpPr txBox="1"/>
          <p:nvPr/>
        </p:nvSpPr>
        <p:spPr>
          <a:xfrm>
            <a:off x="1023582" y="2131569"/>
            <a:ext cx="5076967" cy="1588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dirty="0" smtClean="0">
                <a:latin typeface="+mj-lt"/>
                <a:cs typeface="Arial" panose="020B0604020202020204" pitchFamily="34" charset="0"/>
              </a:rPr>
              <a:t>El objetivo del programa es </a:t>
            </a:r>
            <a:r>
              <a:rPr lang="es-MX" dirty="0" smtClean="0">
                <a:latin typeface="+mj-lt"/>
                <a:cs typeface="Arial" panose="020B0604020202020204" pitchFamily="34" charset="0"/>
              </a:rPr>
              <a:t>impulsar el desarrollo integral de las juventudes mediante programas, políticas y acciones que promuevan su participación activa, el acceso a oportunidades educativas, culturales y laborales, así como el fortalecimiento de sus derechos, identidad y bienestar.</a:t>
            </a:r>
            <a:endParaRPr lang="es-ES_tradnl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="" xmlns:a16="http://schemas.microsoft.com/office/drawing/2014/main" id="{57679447-DBC3-61EC-5CF3-686D15EFCEEE}"/>
              </a:ext>
            </a:extLst>
          </p:cNvPr>
          <p:cNvSpPr txBox="1"/>
          <p:nvPr/>
        </p:nvSpPr>
        <p:spPr>
          <a:xfrm>
            <a:off x="1023582" y="4071316"/>
            <a:ext cx="5076967" cy="17420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dirty="0">
                <a:latin typeface="+mj-lt"/>
              </a:rPr>
              <a:t>Para el 2025 se programó como meta anual atender a 14,050 jóvenes de manera directa. </a:t>
            </a:r>
            <a:endParaRPr lang="es-ES_tradnl" dirty="0" smtClean="0">
              <a:latin typeface="+mj-lt"/>
            </a:endParaRP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endParaRPr lang="es-ES_tradnl" dirty="0" smtClean="0">
              <a:latin typeface="+mj-lt"/>
            </a:endParaRP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dirty="0" smtClean="0">
                <a:latin typeface="+mj-lt"/>
              </a:rPr>
              <a:t>Por lo que en el tercer trimestre se atendieron 5,868 jóvenes de manera directa, teniendo un acumulado trimestral de 128.97%.</a:t>
            </a: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582" y="129818"/>
            <a:ext cx="988105" cy="1537727"/>
          </a:xfrm>
          <a:prstGeom prst="rect">
            <a:avLst/>
          </a:prstGeom>
        </p:spPr>
      </p:pic>
      <p:graphicFrame>
        <p:nvGraphicFramePr>
          <p:cNvPr id="7" name="Gráfico 6">
            <a:extLst>
              <a:ext uri="{FF2B5EF4-FFF2-40B4-BE49-F238E27FC236}">
                <a16:creationId xmlns:xdr="http://schemas.openxmlformats.org/drawingml/2006/spreadsheetDrawing" xmlns:a16="http://schemas.microsoft.com/office/drawing/2014/main" xmlns="" xmlns:lc="http://schemas.openxmlformats.org/drawingml/2006/lockedCanvas" id="{00000000-0008-0000-00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34156832"/>
              </p:ext>
            </p:extLst>
          </p:nvPr>
        </p:nvGraphicFramePr>
        <p:xfrm>
          <a:off x="6237026" y="1861870"/>
          <a:ext cx="5873087" cy="39514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0496450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="" xmlns:a16="http://schemas.microsoft.com/office/drawing/2014/main" id="{E9188C30-821C-8ED7-8D5E-71FE5D575173}"/>
              </a:ext>
            </a:extLst>
          </p:cNvPr>
          <p:cNvSpPr txBox="1"/>
          <p:nvPr/>
        </p:nvSpPr>
        <p:spPr>
          <a:xfrm>
            <a:off x="2679797" y="737949"/>
            <a:ext cx="6737159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¿</a:t>
            </a:r>
            <a:r>
              <a:rPr lang="es-ES" b="1" dirty="0" smtClean="0">
                <a:solidFill>
                  <a:prstClr val="black"/>
                </a:solidFill>
                <a:latin typeface="+mj-lt"/>
              </a:rPr>
              <a:t>QUÉ REALIZA LA UNIDAD DE ORIENTACIÓN Y BIENESTAR JUVENIL </a:t>
            </a:r>
            <a:r>
              <a:rPr kumimoji="0" lang="es-E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?. </a:t>
            </a:r>
            <a:r>
              <a:rPr lang="es-ES" b="1" dirty="0">
                <a:solidFill>
                  <a:srgbClr val="00B0F0"/>
                </a:solidFill>
                <a:latin typeface="+mj-lt"/>
              </a:rPr>
              <a:t>NIVEL </a:t>
            </a:r>
            <a:r>
              <a:rPr lang="es-ES" b="1" dirty="0" smtClean="0">
                <a:solidFill>
                  <a:srgbClr val="00B0F0"/>
                </a:solidFill>
                <a:latin typeface="+mj-lt"/>
              </a:rPr>
              <a:t>COMPONENTE</a:t>
            </a:r>
            <a:endParaRPr kumimoji="0" lang="es-ES" sz="18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="" xmlns:a16="http://schemas.microsoft.com/office/drawing/2014/main" id="{CE5B76DA-97E2-86A8-0EC1-6997E22A0DCC}"/>
              </a:ext>
            </a:extLst>
          </p:cNvPr>
          <p:cNvSpPr txBox="1"/>
          <p:nvPr/>
        </p:nvSpPr>
        <p:spPr>
          <a:xfrm>
            <a:off x="1083009" y="2434524"/>
            <a:ext cx="5268036" cy="35640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MX" dirty="0" smtClean="0">
                <a:latin typeface="+mj-lt"/>
              </a:rPr>
              <a:t>Esta unidad brinda a las y los jóvenes en beneficio de su salud integral con énfasis en sus derechos sexuales y reproductivos así como actividades artísticas, deportivas, políticas y de cultura de paz con el objetivo de potencializar el desarrollo integral y en especial de quienes se encuentren en situación de vulnerabilidad.</a:t>
            </a:r>
          </a:p>
          <a:p>
            <a:pPr marL="28575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s-MX" dirty="0" smtClean="0">
              <a:latin typeface="+mj-lt"/>
            </a:endParaRP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endParaRPr lang="es-MX" dirty="0">
              <a:latin typeface="+mj-lt"/>
            </a:endParaRPr>
          </a:p>
          <a:p>
            <a:pPr marL="28575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MX" dirty="0">
                <a:latin typeface="+mj-lt"/>
              </a:rPr>
              <a:t>Para este trimestre se tenia contemplado realizar </a:t>
            </a:r>
            <a:r>
              <a:rPr lang="es-MX" dirty="0" smtClean="0">
                <a:latin typeface="+mj-lt"/>
              </a:rPr>
              <a:t>13 </a:t>
            </a:r>
            <a:r>
              <a:rPr lang="es-MX" dirty="0">
                <a:latin typeface="+mj-lt"/>
              </a:rPr>
              <a:t>actividades en el cual se realizó </a:t>
            </a:r>
            <a:r>
              <a:rPr lang="es-MX" dirty="0" smtClean="0">
                <a:latin typeface="+mj-lt"/>
              </a:rPr>
              <a:t>17 </a:t>
            </a:r>
            <a:r>
              <a:rPr lang="es-MX" dirty="0">
                <a:latin typeface="+mj-lt"/>
              </a:rPr>
              <a:t>derivado a que se hicieron mas actividades del indicador de Bienestar Juvenil y la  Vida Digna. Teniendo un avance trimestral del </a:t>
            </a:r>
            <a:r>
              <a:rPr lang="es-MX" dirty="0" smtClean="0">
                <a:latin typeface="+mj-lt"/>
              </a:rPr>
              <a:t>130.77%. </a:t>
            </a:r>
            <a:endParaRPr lang="es-ES_tradnl" dirty="0">
              <a:latin typeface="+mj-lt"/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3009" y="264550"/>
            <a:ext cx="988105" cy="1537727"/>
          </a:xfrm>
          <a:prstGeom prst="rect">
            <a:avLst/>
          </a:prstGeom>
        </p:spPr>
      </p:pic>
      <p:graphicFrame>
        <p:nvGraphicFramePr>
          <p:cNvPr id="7" name="Gráfico 6">
            <a:extLst>
              <a:ext uri="{FF2B5EF4-FFF2-40B4-BE49-F238E27FC236}">
                <a16:creationId xmlns:xdr="http://schemas.openxmlformats.org/drawingml/2006/spreadsheetDrawing" xmlns:a16="http://schemas.microsoft.com/office/drawing/2014/main" xmlns="" xmlns:lc="http://schemas.openxmlformats.org/drawingml/2006/lockedCanvas" id="{00000000-0008-0000-01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12005031"/>
              </p:ext>
            </p:extLst>
          </p:nvPr>
        </p:nvGraphicFramePr>
        <p:xfrm>
          <a:off x="6237553" y="1572405"/>
          <a:ext cx="5799771" cy="44261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1151105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="" xmlns:a16="http://schemas.microsoft.com/office/drawing/2014/main" id="{E9188C30-821C-8ED7-8D5E-71FE5D575173}"/>
              </a:ext>
            </a:extLst>
          </p:cNvPr>
          <p:cNvSpPr txBox="1"/>
          <p:nvPr/>
        </p:nvSpPr>
        <p:spPr>
          <a:xfrm>
            <a:off x="1569493" y="412096"/>
            <a:ext cx="756086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¿</a:t>
            </a:r>
            <a:r>
              <a:rPr kumimoji="0" lang="es-E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QUÉ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ACTIVIDADES REALIZA </a:t>
            </a:r>
            <a:r>
              <a:rPr lang="es-ES_tradnl" sz="1800" b="1" dirty="0">
                <a:latin typeface="+mj-lt"/>
              </a:rPr>
              <a:t>LA </a:t>
            </a:r>
            <a:r>
              <a:rPr lang="es-ES_tradnl" b="1" dirty="0">
                <a:latin typeface="+mj-lt"/>
              </a:rPr>
              <a:t>UNIDAD DE ORIENTACIÓN Y BIENESTAR JUVENIL</a:t>
            </a:r>
            <a:r>
              <a:rPr lang="es-ES_tradnl" sz="1800" b="1" dirty="0">
                <a:latin typeface="+mj-lt"/>
              </a:rPr>
              <a:t>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?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</a:rPr>
              <a:t>NIVEL </a:t>
            </a:r>
            <a:r>
              <a:rPr kumimoji="0" lang="es-E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</a:rPr>
              <a:t>ACTIVIDAD</a:t>
            </a:r>
            <a:endParaRPr kumimoji="0" lang="es-E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="" xmlns:a16="http://schemas.microsoft.com/office/drawing/2014/main" id="{2645553C-D24E-366F-4CA3-33C73DBFCE84}"/>
              </a:ext>
            </a:extLst>
          </p:cNvPr>
          <p:cNvSpPr txBox="1"/>
          <p:nvPr/>
        </p:nvSpPr>
        <p:spPr>
          <a:xfrm>
            <a:off x="1105467" y="1405719"/>
            <a:ext cx="4649081" cy="1421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sz="1600" dirty="0" smtClean="0">
                <a:latin typeface="+mj-lt"/>
              </a:rPr>
              <a:t>La unidad de orientación y bienestar juvenil alcanzo una meta en la realización de </a:t>
            </a:r>
            <a:r>
              <a:rPr lang="es-ES_tradnl" sz="1600" b="1" dirty="0" smtClean="0">
                <a:latin typeface="+mj-lt"/>
              </a:rPr>
              <a:t>actividades de </a:t>
            </a:r>
            <a:r>
              <a:rPr lang="es-MX" sz="1600" b="1" dirty="0" smtClean="0">
                <a:latin typeface="+mj-lt"/>
              </a:rPr>
              <a:t>la igualdad, inclusión y no discriminación entre las juventudes </a:t>
            </a:r>
            <a:r>
              <a:rPr lang="es-ES_tradnl" sz="1600" dirty="0" smtClean="0">
                <a:latin typeface="+mj-lt"/>
              </a:rPr>
              <a:t>logrando el 100% del avance trimestral, </a:t>
            </a:r>
            <a:r>
              <a:rPr lang="es-MX" sz="1600" dirty="0">
                <a:latin typeface="+mj-lt"/>
              </a:rPr>
              <a:t>derivado a que se realizó la conferencia: </a:t>
            </a:r>
            <a:r>
              <a:rPr lang="es-MX" sz="1600" dirty="0" smtClean="0">
                <a:latin typeface="+mj-lt"/>
              </a:rPr>
              <a:t>Prevención </a:t>
            </a:r>
            <a:r>
              <a:rPr lang="es-MX" sz="1600" dirty="0">
                <a:latin typeface="+mj-lt"/>
              </a:rPr>
              <a:t>de riesgos psicosociales (buen manejo de emociones</a:t>
            </a:r>
            <a:r>
              <a:rPr lang="es-MX" sz="1600" dirty="0" smtClean="0">
                <a:latin typeface="+mj-lt"/>
              </a:rPr>
              <a:t>).</a:t>
            </a:r>
            <a:endParaRPr lang="es-ES_tradnl" sz="1600" dirty="0">
              <a:latin typeface="+mj-lt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="" xmlns:a16="http://schemas.microsoft.com/office/drawing/2014/main" id="{DC0BDC34-5611-824A-BB27-FA22ED7B6941}"/>
              </a:ext>
            </a:extLst>
          </p:cNvPr>
          <p:cNvSpPr txBox="1"/>
          <p:nvPr/>
        </p:nvSpPr>
        <p:spPr>
          <a:xfrm>
            <a:off x="1094856" y="3165314"/>
            <a:ext cx="465969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sz="1600" b="1" dirty="0" smtClean="0">
                <a:latin typeface="+mj-lt"/>
              </a:rPr>
              <a:t>En el componente de bienestar juvenil y la vida digna, </a:t>
            </a:r>
            <a:r>
              <a:rPr lang="es-ES_tradnl" sz="1600" dirty="0" smtClean="0">
                <a:latin typeface="+mj-lt"/>
              </a:rPr>
              <a:t>se realizaron todas las actividades planeadas obteniendo un 100% de avance trimestral</a:t>
            </a:r>
            <a:r>
              <a:rPr lang="es-MX" sz="1600" dirty="0">
                <a:latin typeface="+mj-lt"/>
              </a:rPr>
              <a:t>, derivado a que se hicieron tardes de </a:t>
            </a:r>
            <a:r>
              <a:rPr lang="es-MX" sz="1600" dirty="0" err="1">
                <a:latin typeface="+mj-lt"/>
              </a:rPr>
              <a:t>running</a:t>
            </a:r>
            <a:r>
              <a:rPr lang="es-MX" sz="1600" dirty="0">
                <a:latin typeface="+mj-lt"/>
              </a:rPr>
              <a:t> y Jornada de Salud Integral para las Juventudes.</a:t>
            </a:r>
            <a:endParaRPr lang="es-ES_tradnl" sz="1600" dirty="0">
              <a:latin typeface="+mj-lt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="" xmlns:a16="http://schemas.microsoft.com/office/drawing/2014/main" id="{44ACC865-58A2-EB98-D5C6-BDA23AAAD35C}"/>
              </a:ext>
            </a:extLst>
          </p:cNvPr>
          <p:cNvSpPr txBox="1"/>
          <p:nvPr/>
        </p:nvSpPr>
        <p:spPr>
          <a:xfrm>
            <a:off x="1094856" y="4703310"/>
            <a:ext cx="4649082" cy="1421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sz="1600" dirty="0" smtClean="0">
                <a:latin typeface="+mj-lt"/>
              </a:rPr>
              <a:t>Para las actividades que promueven </a:t>
            </a:r>
            <a:r>
              <a:rPr lang="es-ES_tradnl" sz="1600" b="1" dirty="0" smtClean="0">
                <a:latin typeface="+mj-lt"/>
              </a:rPr>
              <a:t>la cultura de paz y seguridad </a:t>
            </a:r>
            <a:r>
              <a:rPr lang="es-MX" sz="1600" dirty="0">
                <a:latin typeface="+mj-lt"/>
              </a:rPr>
              <a:t> tiene como meta realizar </a:t>
            </a:r>
            <a:r>
              <a:rPr lang="es-MX" sz="1600" dirty="0" smtClean="0">
                <a:latin typeface="+mj-lt"/>
              </a:rPr>
              <a:t>5 actividades en </a:t>
            </a:r>
            <a:r>
              <a:rPr lang="es-MX" sz="1600" dirty="0">
                <a:latin typeface="+mj-lt"/>
              </a:rPr>
              <a:t>lo cual se realizaron 9</a:t>
            </a:r>
            <a:r>
              <a:rPr lang="es-MX" sz="1600" dirty="0" smtClean="0">
                <a:latin typeface="+mj-lt"/>
              </a:rPr>
              <a:t> actividades </a:t>
            </a:r>
            <a:r>
              <a:rPr lang="es-MX" sz="1600" dirty="0">
                <a:latin typeface="+mj-lt"/>
              </a:rPr>
              <a:t>derivado a que se realizaron varios "Tardes de talentos con J de </a:t>
            </a:r>
            <a:r>
              <a:rPr lang="es-MX" sz="1600" dirty="0" smtClean="0">
                <a:latin typeface="+mj-lt"/>
              </a:rPr>
              <a:t>jóvenes", </a:t>
            </a:r>
            <a:r>
              <a:rPr lang="es-MX" sz="1600" dirty="0" err="1">
                <a:latin typeface="+mj-lt"/>
              </a:rPr>
              <a:t>Electrocun</a:t>
            </a:r>
            <a:r>
              <a:rPr lang="es-MX" sz="1600" dirty="0">
                <a:latin typeface="+mj-lt"/>
              </a:rPr>
              <a:t>, concursos de bandas de rock , obteniendo un avance trimestral del 180</a:t>
            </a:r>
            <a:r>
              <a:rPr lang="es-MX" sz="1600" dirty="0" smtClean="0">
                <a:latin typeface="+mj-lt"/>
              </a:rPr>
              <a:t>%</a:t>
            </a:r>
            <a:endParaRPr lang="es-ES_tradnl" sz="1600" dirty="0">
              <a:latin typeface="+mj-lt"/>
            </a:endParaRPr>
          </a:p>
        </p:txBody>
      </p:sp>
      <p:graphicFrame>
        <p:nvGraphicFramePr>
          <p:cNvPr id="8" name="Gráfico 7">
            <a:extLst>
              <a:ext uri="{FF2B5EF4-FFF2-40B4-BE49-F238E27FC236}">
                <a16:creationId xmlns:xdr="http://schemas.openxmlformats.org/drawingml/2006/spreadsheetDrawing" xmlns:a16="http://schemas.microsoft.com/office/drawing/2014/main" xmlns="" xmlns:lc="http://schemas.openxmlformats.org/drawingml/2006/lockedCanvas" id="{00000000-0008-0000-02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813452"/>
              </p:ext>
            </p:extLst>
          </p:nvPr>
        </p:nvGraphicFramePr>
        <p:xfrm>
          <a:off x="6030926" y="1742671"/>
          <a:ext cx="6430902" cy="48493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941582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=""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959320" y="346087"/>
            <a:ext cx="836091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 de la Unidad de Orientación y Bienestar Juvenil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/>
          <a:srcRect l="13157" t="37191" r="50320" b="28916"/>
          <a:stretch/>
        </p:blipFill>
        <p:spPr>
          <a:xfrm>
            <a:off x="1095031" y="1425880"/>
            <a:ext cx="3984868" cy="2199503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3"/>
          <a:srcRect l="8774" t="32630" r="57882" b="25373"/>
          <a:stretch/>
        </p:blipFill>
        <p:spPr>
          <a:xfrm>
            <a:off x="5275698" y="1533456"/>
            <a:ext cx="3106056" cy="2199503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4"/>
          <a:srcRect l="6185" t="32886" r="56876" b="24362"/>
          <a:stretch/>
        </p:blipFill>
        <p:spPr>
          <a:xfrm>
            <a:off x="1095030" y="3966222"/>
            <a:ext cx="3771350" cy="2742770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 rotWithShape="1">
          <a:blip r:embed="rId5"/>
          <a:srcRect l="9349" t="31986" r="57269" b="24265"/>
          <a:stretch/>
        </p:blipFill>
        <p:spPr>
          <a:xfrm>
            <a:off x="5079898" y="3966222"/>
            <a:ext cx="3497657" cy="2577221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 rotWithShape="1">
          <a:blip r:embed="rId6"/>
          <a:srcRect l="10801" t="31434" r="52621" b="23346"/>
          <a:stretch/>
        </p:blipFill>
        <p:spPr>
          <a:xfrm>
            <a:off x="8748980" y="3818965"/>
            <a:ext cx="3286138" cy="2363714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 rotWithShape="1">
          <a:blip r:embed="rId7"/>
          <a:srcRect l="10751" t="26539" r="50916" b="21753"/>
          <a:stretch/>
        </p:blipFill>
        <p:spPr>
          <a:xfrm>
            <a:off x="8748980" y="1425880"/>
            <a:ext cx="3001696" cy="2276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5442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="" xmlns:a16="http://schemas.microsoft.com/office/drawing/2014/main" id="{E9188C30-821C-8ED7-8D5E-71FE5D575173}"/>
              </a:ext>
            </a:extLst>
          </p:cNvPr>
          <p:cNvSpPr txBox="1"/>
          <p:nvPr/>
        </p:nvSpPr>
        <p:spPr>
          <a:xfrm>
            <a:off x="2461146" y="39509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¿QUÉ </a:t>
            </a:r>
            <a:r>
              <a:rPr lang="es-ES" sz="2000" b="1" dirty="0">
                <a:solidFill>
                  <a:prstClr val="black"/>
                </a:solidFill>
                <a:latin typeface="Calibri" panose="020F0502020204030204"/>
              </a:rPr>
              <a:t>REALIZA</a:t>
            </a: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 </a:t>
            </a:r>
            <a:r>
              <a:rPr lang="es-ES_tradnl" sz="2000" b="1" dirty="0"/>
              <a:t>LA UNIDAD DE SERVICIOS A LA JUVENTUD </a:t>
            </a: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? </a:t>
            </a: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</a:rPr>
              <a:t>NIVEL COMPONENTE</a:t>
            </a:r>
            <a:r>
              <a:rPr lang="es-ES" sz="2000" b="1" dirty="0">
                <a:solidFill>
                  <a:prstClr val="black"/>
                </a:solidFill>
                <a:latin typeface="Calibri" panose="020F0502020204030204"/>
              </a:rPr>
              <a:t>.</a:t>
            </a: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="" xmlns:a16="http://schemas.microsoft.com/office/drawing/2014/main" id="{A2458DDE-51B3-CC09-7AE7-4D2077AEFF3B}"/>
              </a:ext>
            </a:extLst>
          </p:cNvPr>
          <p:cNvSpPr txBox="1"/>
          <p:nvPr/>
        </p:nvSpPr>
        <p:spPr>
          <a:xfrm>
            <a:off x="1119115" y="1963896"/>
            <a:ext cx="4751695" cy="10895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b="1" dirty="0" smtClean="0">
                <a:latin typeface="+mj-lt"/>
              </a:rPr>
              <a:t>La Unidad de Servicios a la Juventud </a:t>
            </a:r>
            <a:r>
              <a:rPr lang="es-ES_tradnl" dirty="0" smtClean="0">
                <a:latin typeface="+mj-lt"/>
              </a:rPr>
              <a:t>realiza actividades que </a:t>
            </a:r>
            <a:r>
              <a:rPr lang="es-MX" dirty="0" smtClean="0">
                <a:latin typeface="+mj-lt"/>
              </a:rPr>
              <a:t>fomentan el desarrollo académico, el trabajo digno, el emprendimiento y entornos sostenibles para las juventudes</a:t>
            </a:r>
            <a:r>
              <a:rPr lang="es-ES_tradnl" dirty="0" smtClean="0">
                <a:latin typeface="+mj-lt"/>
              </a:rPr>
              <a:t>. </a:t>
            </a:r>
            <a:r>
              <a:rPr lang="es-ES_tradnl" b="1" dirty="0" smtClean="0">
                <a:latin typeface="+mj-lt"/>
              </a:rPr>
              <a:t> </a:t>
            </a:r>
            <a:endParaRPr lang="es-ES_tradnl" dirty="0">
              <a:latin typeface="+mj-lt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="" xmlns:a16="http://schemas.microsoft.com/office/drawing/2014/main" id="{729168CB-BACC-404A-C171-61E69772B118}"/>
              </a:ext>
            </a:extLst>
          </p:cNvPr>
          <p:cNvSpPr txBox="1"/>
          <p:nvPr/>
        </p:nvSpPr>
        <p:spPr>
          <a:xfrm>
            <a:off x="1057699" y="3975271"/>
            <a:ext cx="4813111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MX" dirty="0">
                <a:latin typeface="+mj-lt"/>
              </a:rPr>
              <a:t>Para este trimestre se realizaron </a:t>
            </a:r>
            <a:r>
              <a:rPr lang="es-MX" dirty="0" smtClean="0">
                <a:latin typeface="+mj-lt"/>
              </a:rPr>
              <a:t>21 </a:t>
            </a:r>
            <a:r>
              <a:rPr lang="es-MX" dirty="0">
                <a:latin typeface="+mj-lt"/>
              </a:rPr>
              <a:t>actividades de los cuales estaba planeado 13, teniendo un avance trimestral del </a:t>
            </a:r>
            <a:r>
              <a:rPr lang="es-MX" dirty="0" smtClean="0">
                <a:latin typeface="+mj-lt"/>
              </a:rPr>
              <a:t>161.54%. </a:t>
            </a:r>
            <a:r>
              <a:rPr lang="es-MX" dirty="0">
                <a:latin typeface="+mj-lt"/>
              </a:rPr>
              <a:t>Se hicieron mas actividades en el indicador de participación ciudadana.</a:t>
            </a:r>
            <a:endParaRPr lang="es-ES_tradnl" dirty="0">
              <a:latin typeface="+mj-lt"/>
            </a:endParaRPr>
          </a:p>
        </p:txBody>
      </p:sp>
      <p:graphicFrame>
        <p:nvGraphicFramePr>
          <p:cNvPr id="6" name="Gráfico 5">
            <a:extLst>
              <a:ext uri="{FF2B5EF4-FFF2-40B4-BE49-F238E27FC236}">
                <a16:creationId xmlns:xdr="http://schemas.openxmlformats.org/drawingml/2006/spreadsheetDrawing" xmlns="" xmlns:a16="http://schemas.microsoft.com/office/drawing/2014/main" xmlns:lc="http://schemas.openxmlformats.org/drawingml/2006/lockedCanvas" id="{00000000-0008-0000-03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9633365"/>
              </p:ext>
            </p:extLst>
          </p:nvPr>
        </p:nvGraphicFramePr>
        <p:xfrm>
          <a:off x="5639155" y="1703728"/>
          <a:ext cx="6409410" cy="45760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45269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="" xmlns:a16="http://schemas.microsoft.com/office/drawing/2014/main" id="{E9188C30-821C-8ED7-8D5E-71FE5D575173}"/>
              </a:ext>
            </a:extLst>
          </p:cNvPr>
          <p:cNvSpPr txBox="1"/>
          <p:nvPr/>
        </p:nvSpPr>
        <p:spPr>
          <a:xfrm>
            <a:off x="2201839" y="309320"/>
            <a:ext cx="6177886" cy="9171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¿QUÉ ACTIVIDADES REALIZA </a:t>
            </a:r>
            <a:r>
              <a:rPr lang="es-ES_tradnl" sz="1800" b="1" dirty="0" smtClean="0"/>
              <a:t>LA </a:t>
            </a:r>
            <a:r>
              <a:rPr lang="es-ES_tradnl" b="1" dirty="0" smtClean="0"/>
              <a:t>UNIDAD DE SERVICIOS A LA JUVENTUD</a:t>
            </a:r>
            <a:r>
              <a:rPr kumimoji="0" lang="es-E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kumimoji="0" lang="es-E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es-E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="" xmlns:a16="http://schemas.microsoft.com/office/drawing/2014/main" id="{2645553C-D24E-366F-4CA3-33C73DBFCE84}"/>
              </a:ext>
            </a:extLst>
          </p:cNvPr>
          <p:cNvSpPr txBox="1"/>
          <p:nvPr/>
        </p:nvSpPr>
        <p:spPr>
          <a:xfrm>
            <a:off x="992196" y="5079434"/>
            <a:ext cx="4573285" cy="16435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MX" sz="1600" dirty="0" smtClean="0">
                <a:latin typeface="+mj-lt"/>
              </a:rPr>
              <a:t>En el indicador de </a:t>
            </a:r>
            <a:r>
              <a:rPr lang="es-MX" sz="1600" b="1" dirty="0" smtClean="0">
                <a:latin typeface="+mj-lt"/>
              </a:rPr>
              <a:t>sostenibilidad, la dignidad y adecuación de los entornos,</a:t>
            </a:r>
            <a:r>
              <a:rPr lang="es-MX" sz="1600" dirty="0">
                <a:latin typeface="+mj-lt"/>
              </a:rPr>
              <a:t> </a:t>
            </a:r>
            <a:r>
              <a:rPr lang="es-MX" sz="1600" dirty="0" smtClean="0">
                <a:latin typeface="+mj-lt"/>
              </a:rPr>
              <a:t>se </a:t>
            </a:r>
            <a:r>
              <a:rPr lang="es-MX" sz="1600" dirty="0">
                <a:latin typeface="+mj-lt"/>
              </a:rPr>
              <a:t>realizaron 4 actividades de las que se tenia contemplado realizar </a:t>
            </a:r>
            <a:r>
              <a:rPr lang="es-MX" sz="1600" dirty="0" smtClean="0">
                <a:latin typeface="+mj-lt"/>
              </a:rPr>
              <a:t>3, obteniendo </a:t>
            </a:r>
            <a:r>
              <a:rPr lang="es-MX" sz="1600" dirty="0">
                <a:latin typeface="+mj-lt"/>
              </a:rPr>
              <a:t>un avance trimestral del 133.33% en el cual se realizaron actividades como Limpieza de cenote y Pinta de Murales en marco del mes de la Juventud</a:t>
            </a:r>
            <a:endParaRPr lang="es-ES_tradnl" sz="1600" dirty="0">
              <a:latin typeface="+mj-lt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="" xmlns:a16="http://schemas.microsoft.com/office/drawing/2014/main" id="{DC0BDC34-5611-824A-BB27-FA22ED7B6941}"/>
              </a:ext>
            </a:extLst>
          </p:cNvPr>
          <p:cNvSpPr txBox="1"/>
          <p:nvPr/>
        </p:nvSpPr>
        <p:spPr>
          <a:xfrm>
            <a:off x="992196" y="1418827"/>
            <a:ext cx="4653887" cy="1421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MX" sz="1600" dirty="0">
                <a:latin typeface="+mj-lt"/>
              </a:rPr>
              <a:t>En este </a:t>
            </a:r>
            <a:r>
              <a:rPr lang="es-MX" sz="1600" dirty="0" smtClean="0">
                <a:latin typeface="+mj-lt"/>
              </a:rPr>
              <a:t>indicador de </a:t>
            </a:r>
            <a:r>
              <a:rPr lang="es-MX" sz="1600" b="1" dirty="0" smtClean="0">
                <a:latin typeface="+mj-lt"/>
              </a:rPr>
              <a:t>Educación, emprendimiento y el trabajo digno de las juventudes</a:t>
            </a:r>
            <a:r>
              <a:rPr lang="es-MX" sz="1600" dirty="0" smtClean="0">
                <a:latin typeface="+mj-lt"/>
              </a:rPr>
              <a:t>, tiene como meta </a:t>
            </a:r>
            <a:r>
              <a:rPr lang="es-MX" sz="1600" dirty="0">
                <a:latin typeface="+mj-lt"/>
              </a:rPr>
              <a:t>realizar 6 actividades en el cual se obtuvo un avance trimestral del 100% , realizando actividades  como Juventud es emprender - festival yo soy joven y soy </a:t>
            </a:r>
            <a:r>
              <a:rPr lang="es-MX" sz="1600" dirty="0" err="1">
                <a:latin typeface="+mj-lt"/>
              </a:rPr>
              <a:t>cancunense</a:t>
            </a:r>
            <a:endParaRPr lang="es-ES_tradnl" sz="1600" dirty="0">
              <a:latin typeface="+mj-lt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="" xmlns:a16="http://schemas.microsoft.com/office/drawing/2014/main" id="{96A10BD2-054E-4506-CAA1-D7B7C6DA0EAC}"/>
              </a:ext>
            </a:extLst>
          </p:cNvPr>
          <p:cNvSpPr txBox="1"/>
          <p:nvPr/>
        </p:nvSpPr>
        <p:spPr>
          <a:xfrm>
            <a:off x="992196" y="3027531"/>
            <a:ext cx="4596622" cy="18651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MX" sz="1600" dirty="0" smtClean="0">
                <a:latin typeface="+mj-lt"/>
              </a:rPr>
              <a:t>En el indicador que </a:t>
            </a:r>
            <a:r>
              <a:rPr lang="es-MX" sz="1600" b="1" dirty="0" smtClean="0">
                <a:latin typeface="+mj-lt"/>
              </a:rPr>
              <a:t>fomenten la participación ciudadana y formulación de políticas públicas</a:t>
            </a:r>
            <a:r>
              <a:rPr lang="es-MX" sz="1600" dirty="0" smtClean="0">
                <a:latin typeface="+mj-lt"/>
              </a:rPr>
              <a:t>, se </a:t>
            </a:r>
            <a:r>
              <a:rPr lang="es-MX" sz="1600" dirty="0">
                <a:latin typeface="+mj-lt"/>
              </a:rPr>
              <a:t>tenia contemplado realizar 4 actividades en el cual se realizaron 11 actividades, derivado a que se hicieron varias entregas de la Tarjeta Juventud es Poder, festival yo soy joven y soy </a:t>
            </a:r>
            <a:r>
              <a:rPr lang="es-MX" sz="1600" dirty="0" err="1">
                <a:latin typeface="+mj-lt"/>
              </a:rPr>
              <a:t>cancunense</a:t>
            </a:r>
            <a:r>
              <a:rPr lang="es-MX" sz="1600" dirty="0">
                <a:latin typeface="+mj-lt"/>
              </a:rPr>
              <a:t> y Premio juventudes que transforman; Obteniendo un avance trimestral del 275%</a:t>
            </a:r>
            <a:endParaRPr lang="es-ES_tradnl" sz="1600" dirty="0">
              <a:latin typeface="+mj-lt"/>
            </a:endParaRPr>
          </a:p>
        </p:txBody>
      </p:sp>
      <p:graphicFrame>
        <p:nvGraphicFramePr>
          <p:cNvPr id="7" name="Gráfico 6">
            <a:extLst>
              <a:ext uri="{FF2B5EF4-FFF2-40B4-BE49-F238E27FC236}">
                <a16:creationId xmlns:lc="http://schemas.openxmlformats.org/drawingml/2006/lockedCanvas" xmlns="" xmlns:a16="http://schemas.microsoft.com/office/drawing/2014/main" xmlns:xdr="http://schemas.openxmlformats.org/drawingml/2006/spreadsheetDrawing" id="{00000000-0008-0000-04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4350139"/>
              </p:ext>
            </p:extLst>
          </p:nvPr>
        </p:nvGraphicFramePr>
        <p:xfrm>
          <a:off x="5565481" y="1499884"/>
          <a:ext cx="6430901" cy="44368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47111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=""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091821" y="92310"/>
            <a:ext cx="792054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 de la Unidad de Servicios a la Juventud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/>
          <a:srcRect l="13520" t="36626" r="50793" b="29075"/>
          <a:stretch/>
        </p:blipFill>
        <p:spPr>
          <a:xfrm>
            <a:off x="975794" y="1291728"/>
            <a:ext cx="4017757" cy="2341367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3"/>
          <a:srcRect l="13647" t="29474" r="51026" b="21619"/>
          <a:stretch/>
        </p:blipFill>
        <p:spPr>
          <a:xfrm>
            <a:off x="5087384" y="1291728"/>
            <a:ext cx="3360579" cy="2401443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4"/>
          <a:srcRect l="10911" t="28684" r="51223" b="20569"/>
          <a:stretch/>
        </p:blipFill>
        <p:spPr>
          <a:xfrm>
            <a:off x="8707272" y="1291728"/>
            <a:ext cx="3234261" cy="2436895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5"/>
          <a:srcRect l="10976" t="31474" r="50871" b="24138"/>
          <a:stretch/>
        </p:blipFill>
        <p:spPr>
          <a:xfrm>
            <a:off x="1735685" y="3878407"/>
            <a:ext cx="3985147" cy="2606722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6"/>
          <a:srcRect l="13182" t="31433" r="51127" b="24293"/>
          <a:stretch/>
        </p:blipFill>
        <p:spPr>
          <a:xfrm>
            <a:off x="6339492" y="3878407"/>
            <a:ext cx="3737578" cy="2606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23194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19731</TotalTime>
  <Words>786</Words>
  <Application>Microsoft Office PowerPoint</Application>
  <PresentationFormat>Panorámica</PresentationFormat>
  <Paragraphs>67</Paragraphs>
  <Slides>8</Slides>
  <Notes>5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3" baseType="lpstr">
      <vt:lpstr>Arial</vt:lpstr>
      <vt:lpstr>Arial Black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Enrique Eduardo Encalada Sánchez</dc:creator>
  <cp:lastModifiedBy>IMJUVE</cp:lastModifiedBy>
  <cp:revision>473</cp:revision>
  <cp:lastPrinted>2023-10-23T15:46:16Z</cp:lastPrinted>
  <dcterms:created xsi:type="dcterms:W3CDTF">2021-04-16T16:11:05Z</dcterms:created>
  <dcterms:modified xsi:type="dcterms:W3CDTF">2025-10-31T14:37:04Z</dcterms:modified>
</cp:coreProperties>
</file>